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Merriweather Light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Open Sans SemiBold"/>
      <p:regular r:id="rId44"/>
      <p:bold r:id="rId45"/>
      <p:italic r:id="rId46"/>
      <p:boldItalic r:id="rId47"/>
    </p:embeddedFont>
    <p:embeddedFont>
      <p:font typeface="Vidaloka"/>
      <p:regular r:id="rId48"/>
    </p:embeddedFont>
    <p:embeddedFont>
      <p:font typeface="Russo One"/>
      <p:regular r:id="rId49"/>
    </p:embeddedFont>
    <p:embeddedFont>
      <p:font typeface="Mako"/>
      <p:regular r:id="rId50"/>
    </p:embeddedFont>
    <p:embeddedFont>
      <p:font typeface="Crimson Text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OpenSansSemiBold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OpenSansSemiBold-italic.fntdata"/><Relationship Id="rId45" Type="http://schemas.openxmlformats.org/officeDocument/2006/relationships/font" Target="fonts/OpenSans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Vidaloka-regular.fntdata"/><Relationship Id="rId47" Type="http://schemas.openxmlformats.org/officeDocument/2006/relationships/font" Target="fonts/OpenSansSemiBold-boldItalic.fntdata"/><Relationship Id="rId49" Type="http://schemas.openxmlformats.org/officeDocument/2006/relationships/font" Target="fonts/Russo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MerriweatherLight-bold.fntdata"/><Relationship Id="rId36" Type="http://schemas.openxmlformats.org/officeDocument/2006/relationships/font" Target="fonts/MerriweatherLight-regular.fntdata"/><Relationship Id="rId39" Type="http://schemas.openxmlformats.org/officeDocument/2006/relationships/font" Target="fonts/MerriweatherLight-boldItalic.fntdata"/><Relationship Id="rId38" Type="http://schemas.openxmlformats.org/officeDocument/2006/relationships/font" Target="fonts/MerriweatherLigh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rimsonText-regular.fntdata"/><Relationship Id="rId50" Type="http://schemas.openxmlformats.org/officeDocument/2006/relationships/font" Target="fonts/Mako-regular.fntdata"/><Relationship Id="rId53" Type="http://schemas.openxmlformats.org/officeDocument/2006/relationships/font" Target="fonts/CrimsonText-italic.fntdata"/><Relationship Id="rId52" Type="http://schemas.openxmlformats.org/officeDocument/2006/relationships/font" Target="fonts/CrimsonText-bold.fntdata"/><Relationship Id="rId11" Type="http://schemas.openxmlformats.org/officeDocument/2006/relationships/slide" Target="slides/slide7.xml"/><Relationship Id="rId55" Type="http://schemas.openxmlformats.org/officeDocument/2006/relationships/font" Target="fonts/OpenSans-regular.fntdata"/><Relationship Id="rId10" Type="http://schemas.openxmlformats.org/officeDocument/2006/relationships/slide" Target="slides/slide6.xml"/><Relationship Id="rId54" Type="http://schemas.openxmlformats.org/officeDocument/2006/relationships/font" Target="fonts/CrimsonText-boldItalic.fntdata"/><Relationship Id="rId13" Type="http://schemas.openxmlformats.org/officeDocument/2006/relationships/slide" Target="slides/slide9.xml"/><Relationship Id="rId57" Type="http://schemas.openxmlformats.org/officeDocument/2006/relationships/font" Target="fonts/OpenSans-italic.fntdata"/><Relationship Id="rId12" Type="http://schemas.openxmlformats.org/officeDocument/2006/relationships/slide" Target="slides/slide8.xml"/><Relationship Id="rId56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a5ce3629a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a5ce3629a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a5ce3629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a5ce3629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to solve the </a:t>
            </a:r>
            <a:r>
              <a:rPr lang="en"/>
              <a:t>matrix</a:t>
            </a:r>
            <a:r>
              <a:rPr lang="en"/>
              <a:t> in order to see what acceleration values would correlate to a certain velocity and angular velocity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a5e21a624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a5e21a624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a5ce3629a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a5ce3629a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</a:t>
            </a:r>
            <a:r>
              <a:rPr lang="en"/>
              <a:t> about how we had to do four pids in order to account for the change the linear and </a:t>
            </a:r>
            <a:r>
              <a:rPr lang="en"/>
              <a:t>angular</a:t>
            </a:r>
            <a:r>
              <a:rPr lang="en"/>
              <a:t> velocity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a5ce3629a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a5ce3629a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a309db1c6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a309db1c6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a309db1c6b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a309db1c6b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a309db1c6b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a309db1c6b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a5ce3629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a5ce3629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a5ce3629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a5ce3629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ce3c7af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" name="Google Shape;476;g28ce3c7af9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a5ce3629a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a5ce3629a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a5ce3629a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a5ce3629a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a5e21a62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a5e21a62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a5ce3629a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a5ce3629a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a5ce3629a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a5ce3629a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a5ce3629a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a5ce3629a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a5ce3629a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a5ce3629a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a5ce3629a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a5ce3629a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8fce44d8e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8fce44d8e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8ffca5b0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8ffca5b0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c7554a04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c7554a04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a5e21a624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a5e21a624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8ffca5b05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8ffca5b0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5aad17dc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5aad17dc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fce44d8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8fce44d8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all the variables but r,b and the heading to zero. Set the heading to pi/4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ffca5b05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8ffca5b05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of the latex code in the kaggle document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a2963e45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a2963e45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2963e454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a2963e454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8fce44d8e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8fce44d8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Relationship Id="rId4" Type="http://schemas.openxmlformats.org/officeDocument/2006/relationships/image" Target="../media/image11.gif"/><Relationship Id="rId5" Type="http://schemas.openxmlformats.org/officeDocument/2006/relationships/image" Target="../media/image2.gif"/><Relationship Id="rId6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type="ctrTitle"/>
          </p:nvPr>
        </p:nvSpPr>
        <p:spPr>
          <a:xfrm>
            <a:off x="378750" y="1324500"/>
            <a:ext cx="83865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Differential</a:t>
            </a:r>
            <a:r>
              <a:rPr lang="en" sz="5900"/>
              <a:t> Drive Mobile Robot Final Project</a:t>
            </a:r>
            <a:endParaRPr sz="5900"/>
          </a:p>
        </p:txBody>
      </p:sp>
      <p:sp>
        <p:nvSpPr>
          <p:cNvPr id="473" name="Google Shape;473;p54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By: Audrey Warrene and Leo Doak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/>
          <p:nvPr/>
        </p:nvSpPr>
        <p:spPr>
          <a:xfrm>
            <a:off x="793750" y="1968500"/>
            <a:ext cx="7577700" cy="6243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3"/>
          <p:cNvSpPr txBox="1"/>
          <p:nvPr>
            <p:ph type="title"/>
          </p:nvPr>
        </p:nvSpPr>
        <p:spPr>
          <a:xfrm>
            <a:off x="884875" y="1874300"/>
            <a:ext cx="76059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PID Controllers Implementation </a:t>
            </a:r>
            <a:endParaRPr sz="4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 txBox="1"/>
          <p:nvPr>
            <p:ph type="title"/>
          </p:nvPr>
        </p:nvSpPr>
        <p:spPr>
          <a:xfrm>
            <a:off x="137225" y="1718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Solving the Matrix: </a:t>
            </a:r>
            <a:endParaRPr sz="2900"/>
          </a:p>
        </p:txBody>
      </p:sp>
      <p:pic>
        <p:nvPicPr>
          <p:cNvPr id="569" name="Google Shape;5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00" y="770437"/>
            <a:ext cx="2377262" cy="24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4"/>
          <p:cNvPicPr preferRelativeResize="0"/>
          <p:nvPr/>
        </p:nvPicPr>
        <p:blipFill rotWithShape="1">
          <a:blip r:embed="rId4">
            <a:alphaModFix/>
          </a:blip>
          <a:srcRect b="5732" l="872" r="0" t="2549"/>
          <a:stretch/>
        </p:blipFill>
        <p:spPr>
          <a:xfrm>
            <a:off x="2711125" y="803187"/>
            <a:ext cx="6143026" cy="24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50" y="3300925"/>
            <a:ext cx="8335500" cy="18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</a:t>
            </a:r>
            <a:r>
              <a:rPr lang="en"/>
              <a:t>behind</a:t>
            </a:r>
            <a:r>
              <a:rPr lang="en"/>
              <a:t> the PIDs</a:t>
            </a:r>
            <a:endParaRPr/>
          </a:p>
        </p:txBody>
      </p:sp>
      <p:pic>
        <p:nvPicPr>
          <p:cNvPr id="577" name="Google Shape;5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800" y="1275950"/>
            <a:ext cx="6064475" cy="29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6"/>
          <p:cNvSpPr txBox="1"/>
          <p:nvPr>
            <p:ph type="title"/>
          </p:nvPr>
        </p:nvSpPr>
        <p:spPr>
          <a:xfrm>
            <a:off x="188675" y="350300"/>
            <a:ext cx="87147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PID Code (</a:t>
            </a:r>
            <a:r>
              <a:rPr b="1" i="1" lang="en" sz="2800"/>
              <a:t>not including Plotting</a:t>
            </a:r>
            <a:r>
              <a:rPr b="1" lang="en"/>
              <a:t>):</a:t>
            </a:r>
            <a:endParaRPr b="1"/>
          </a:p>
        </p:txBody>
      </p:sp>
      <p:pic>
        <p:nvPicPr>
          <p:cNvPr id="583" name="Google Shape;5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625" y="1395325"/>
            <a:ext cx="4892376" cy="359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1750"/>
            <a:ext cx="4251624" cy="396564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6"/>
          <p:cNvSpPr/>
          <p:nvPr/>
        </p:nvSpPr>
        <p:spPr>
          <a:xfrm>
            <a:off x="2381250" y="994573"/>
            <a:ext cx="2341575" cy="685525"/>
          </a:xfrm>
          <a:custGeom>
            <a:rect b="b" l="l" r="r" t="t"/>
            <a:pathLst>
              <a:path extrusionOk="0" h="27421" w="93663">
                <a:moveTo>
                  <a:pt x="0" y="27421"/>
                </a:moveTo>
                <a:cubicBezTo>
                  <a:pt x="13582" y="22923"/>
                  <a:pt x="65882" y="3080"/>
                  <a:pt x="81492" y="434"/>
                </a:cubicBezTo>
                <a:cubicBezTo>
                  <a:pt x="97103" y="-2212"/>
                  <a:pt x="91635" y="9694"/>
                  <a:pt x="93663" y="1154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7"/>
          <p:cNvSpPr txBox="1"/>
          <p:nvPr>
            <p:ph type="title"/>
          </p:nvPr>
        </p:nvSpPr>
        <p:spPr>
          <a:xfrm>
            <a:off x="619250" y="4741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PID Examples:</a:t>
            </a:r>
            <a:endParaRPr b="1"/>
          </a:p>
        </p:txBody>
      </p:sp>
      <p:sp>
        <p:nvSpPr>
          <p:cNvPr id="591" name="Google Shape;591;p67"/>
          <p:cNvSpPr txBox="1"/>
          <p:nvPr/>
        </p:nvSpPr>
        <p:spPr>
          <a:xfrm>
            <a:off x="619250" y="1384225"/>
            <a:ext cx="8268900" cy="29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5 Examples: </a:t>
            </a:r>
            <a:endParaRPr b="1" i="1"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(where V is the </a:t>
            </a:r>
            <a:r>
              <a:rPr b="1"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desired velocity</a:t>
            </a:r>
            <a:r>
              <a:rPr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 and W is the </a:t>
            </a:r>
            <a:r>
              <a:rPr b="1"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desired angular velocity</a:t>
            </a:r>
            <a:r>
              <a:rPr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)</a:t>
            </a:r>
            <a:endParaRPr i="1"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Vidaloka"/>
              <a:buAutoNum type="arabicPeriod"/>
            </a:pPr>
            <a:r>
              <a:rPr lang="en" sz="21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V = 1 </a:t>
            </a:r>
            <a:endParaRPr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Vidaloka"/>
              <a:buAutoNum type="arabicPeriod"/>
            </a:pPr>
            <a:r>
              <a:rPr lang="en" sz="21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W = 1 (Using predicted values from solving the matrix)</a:t>
            </a:r>
            <a:endParaRPr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Vidaloka"/>
              <a:buAutoNum type="arabicPeriod"/>
            </a:pPr>
            <a:r>
              <a:rPr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W = 1 ( Left Acceleration is 0 but right acceleration is set)</a:t>
            </a:r>
            <a:r>
              <a:rPr lang="en" sz="21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 </a:t>
            </a:r>
            <a:endParaRPr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Vidaloka"/>
              <a:buAutoNum type="arabicPeriod"/>
            </a:pPr>
            <a:r>
              <a:rPr lang="en" sz="21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W = 1, V =1  (Using  values from #2)</a:t>
            </a:r>
            <a:endParaRPr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Vidaloka"/>
              <a:buAutoNum type="arabicPeriod"/>
            </a:pPr>
            <a:r>
              <a:rPr lang="en" sz="21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W = 1, V = 1 (Using values from #3)</a:t>
            </a:r>
            <a:endParaRPr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8"/>
          <p:cNvSpPr txBox="1"/>
          <p:nvPr>
            <p:ph type="title"/>
          </p:nvPr>
        </p:nvSpPr>
        <p:spPr>
          <a:xfrm>
            <a:off x="-122400" y="1627125"/>
            <a:ext cx="45480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EX #1 : 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PID for a linear velocity of 1: </a:t>
            </a:r>
            <a:endParaRPr b="1" sz="2200"/>
          </a:p>
        </p:txBody>
      </p:sp>
      <p:pic>
        <p:nvPicPr>
          <p:cNvPr id="597" name="Google Shape;5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75" y="0"/>
            <a:ext cx="4878026" cy="319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45550"/>
            <a:ext cx="4986576" cy="18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9"/>
          <p:cNvSpPr txBox="1"/>
          <p:nvPr>
            <p:ph type="title"/>
          </p:nvPr>
        </p:nvSpPr>
        <p:spPr>
          <a:xfrm>
            <a:off x="60800" y="1319375"/>
            <a:ext cx="3759600" cy="11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EX #2 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PID for W = 1 (Using values from solving the matrix)</a:t>
            </a:r>
            <a:endParaRPr b="1" sz="2200"/>
          </a:p>
        </p:txBody>
      </p:sp>
      <p:pic>
        <p:nvPicPr>
          <p:cNvPr id="604" name="Google Shape;60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400" y="0"/>
            <a:ext cx="5079600" cy="328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81000"/>
            <a:ext cx="4854396" cy="18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0"/>
          <p:cNvSpPr txBox="1"/>
          <p:nvPr>
            <p:ph type="title"/>
          </p:nvPr>
        </p:nvSpPr>
        <p:spPr>
          <a:xfrm>
            <a:off x="43625" y="1002375"/>
            <a:ext cx="4283700" cy="15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EX #3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PID</a:t>
            </a:r>
            <a:r>
              <a:rPr b="1" lang="en" sz="2200"/>
              <a:t> </a:t>
            </a:r>
            <a:r>
              <a:rPr b="1" lang="en" sz="2200"/>
              <a:t>for W = 1 (Using 0 as the max for left </a:t>
            </a:r>
            <a:r>
              <a:rPr b="1" lang="en" sz="2200"/>
              <a:t>acceleration</a:t>
            </a:r>
            <a:r>
              <a:rPr b="1" lang="en" sz="2200"/>
              <a:t> and 2.5 as the max of the right acceleration) </a:t>
            </a:r>
            <a:endParaRPr b="1" sz="2200"/>
          </a:p>
        </p:txBody>
      </p:sp>
      <p:pic>
        <p:nvPicPr>
          <p:cNvPr id="611" name="Google Shape;6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211" y="0"/>
            <a:ext cx="4731790" cy="30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1525"/>
            <a:ext cx="5144059" cy="19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1"/>
          <p:cNvSpPr txBox="1"/>
          <p:nvPr>
            <p:ph type="title"/>
          </p:nvPr>
        </p:nvSpPr>
        <p:spPr>
          <a:xfrm>
            <a:off x="-78875" y="925350"/>
            <a:ext cx="42837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EX#4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PID</a:t>
            </a:r>
            <a:r>
              <a:rPr b="1" lang="en" sz="2200"/>
              <a:t> </a:t>
            </a:r>
            <a:r>
              <a:rPr b="1" lang="en" sz="2200"/>
              <a:t>for V=1 and W = 1 (Using values from solving the matrix for max acceleration values) </a:t>
            </a:r>
            <a:endParaRPr b="1" sz="2200"/>
          </a:p>
        </p:txBody>
      </p:sp>
      <p:pic>
        <p:nvPicPr>
          <p:cNvPr id="618" name="Google Shape;6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829" y="0"/>
            <a:ext cx="4930071" cy="32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04553"/>
            <a:ext cx="4668725" cy="1938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2"/>
          <p:cNvSpPr txBox="1"/>
          <p:nvPr>
            <p:ph type="title"/>
          </p:nvPr>
        </p:nvSpPr>
        <p:spPr>
          <a:xfrm>
            <a:off x="-67400" y="909700"/>
            <a:ext cx="4283700" cy="14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EX #5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PID</a:t>
            </a:r>
            <a:r>
              <a:rPr b="1" lang="en" sz="2200"/>
              <a:t> </a:t>
            </a:r>
            <a:r>
              <a:rPr b="1" lang="en" sz="2200"/>
              <a:t>for V=1 and W = 1 (Using 2.5 for max right acceleration and 0 for max left acceleration)</a:t>
            </a:r>
            <a:endParaRPr b="1" sz="2200"/>
          </a:p>
        </p:txBody>
      </p:sp>
      <p:pic>
        <p:nvPicPr>
          <p:cNvPr id="625" name="Google Shape;6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900" y="0"/>
            <a:ext cx="5054100" cy="33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3395044"/>
            <a:ext cx="4283700" cy="174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/>
          <p:nvPr/>
        </p:nvSpPr>
        <p:spPr>
          <a:xfrm>
            <a:off x="-6825" y="4674725"/>
            <a:ext cx="2092500" cy="295200"/>
          </a:xfrm>
          <a:prstGeom prst="rect">
            <a:avLst/>
          </a:pr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5"/>
          <p:cNvSpPr/>
          <p:nvPr/>
        </p:nvSpPr>
        <p:spPr>
          <a:xfrm>
            <a:off x="-6825" y="4335175"/>
            <a:ext cx="3066000" cy="295200"/>
          </a:xfrm>
          <a:prstGeom prst="rect">
            <a:avLst/>
          </a:pr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5"/>
          <p:cNvSpPr/>
          <p:nvPr/>
        </p:nvSpPr>
        <p:spPr>
          <a:xfrm>
            <a:off x="3025" y="4014600"/>
            <a:ext cx="3066000" cy="295200"/>
          </a:xfrm>
          <a:prstGeom prst="rect">
            <a:avLst/>
          </a:pr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5"/>
          <p:cNvSpPr/>
          <p:nvPr/>
        </p:nvSpPr>
        <p:spPr>
          <a:xfrm>
            <a:off x="-6825" y="3694013"/>
            <a:ext cx="2648400" cy="295200"/>
          </a:xfrm>
          <a:prstGeom prst="rect">
            <a:avLst/>
          </a:pr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5"/>
          <p:cNvSpPr/>
          <p:nvPr/>
        </p:nvSpPr>
        <p:spPr>
          <a:xfrm>
            <a:off x="-6825" y="2813700"/>
            <a:ext cx="3323400" cy="295200"/>
          </a:xfrm>
          <a:prstGeom prst="rect">
            <a:avLst/>
          </a:pr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5"/>
          <p:cNvSpPr/>
          <p:nvPr/>
        </p:nvSpPr>
        <p:spPr>
          <a:xfrm>
            <a:off x="-12725" y="2490525"/>
            <a:ext cx="2256000" cy="295200"/>
          </a:xfrm>
          <a:prstGeom prst="rect">
            <a:avLst/>
          </a:pr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5"/>
          <p:cNvSpPr/>
          <p:nvPr/>
        </p:nvSpPr>
        <p:spPr>
          <a:xfrm>
            <a:off x="0" y="1902725"/>
            <a:ext cx="3116700" cy="295200"/>
          </a:xfrm>
          <a:prstGeom prst="rect">
            <a:avLst/>
          </a:pr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/>
          <p:nvPr/>
        </p:nvSpPr>
        <p:spPr>
          <a:xfrm>
            <a:off x="-42375" y="1028850"/>
            <a:ext cx="2719500" cy="295200"/>
          </a:xfrm>
          <a:prstGeom prst="rect">
            <a:avLst/>
          </a:prstGeom>
          <a:solidFill>
            <a:srgbClr val="869F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5"/>
          <p:cNvSpPr/>
          <p:nvPr/>
        </p:nvSpPr>
        <p:spPr>
          <a:xfrm>
            <a:off x="-6825" y="176088"/>
            <a:ext cx="9162000" cy="644100"/>
          </a:xfrm>
          <a:prstGeom prst="rect">
            <a:avLst/>
          </a:prstGeom>
          <a:solidFill>
            <a:srgbClr val="869FB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5"/>
          <p:cNvSpPr txBox="1"/>
          <p:nvPr/>
        </p:nvSpPr>
        <p:spPr>
          <a:xfrm>
            <a:off x="310675" y="197988"/>
            <a:ext cx="160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900">
                <a:latin typeface="Vidaloka"/>
                <a:ea typeface="Vidaloka"/>
                <a:cs typeface="Vidaloka"/>
                <a:sym typeface="Vidaloka"/>
              </a:rPr>
              <a:t>Outline</a:t>
            </a:r>
            <a:endParaRPr i="0" sz="3900" u="none" cap="none" strike="noStrike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488" name="Google Shape;488;p55"/>
          <p:cNvSpPr txBox="1"/>
          <p:nvPr/>
        </p:nvSpPr>
        <p:spPr>
          <a:xfrm>
            <a:off x="310675" y="1014125"/>
            <a:ext cx="77901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daloka"/>
              <a:buChar char="●"/>
            </a:pPr>
            <a:r>
              <a:rPr lang="en">
                <a:latin typeface="Vidaloka"/>
                <a:ea typeface="Vidaloka"/>
                <a:cs typeface="Vidaloka"/>
                <a:sym typeface="Vidaloka"/>
              </a:rPr>
              <a:t>DDR Overview </a:t>
            </a:r>
            <a:r>
              <a:rPr i="1" lang="en" sz="1300">
                <a:latin typeface="Vidaloka"/>
                <a:ea typeface="Vidaloka"/>
                <a:cs typeface="Vidaloka"/>
                <a:sym typeface="Vidaloka"/>
              </a:rPr>
              <a:t>(Slide 3-4)</a:t>
            </a:r>
            <a:endParaRPr i="1" sz="1300">
              <a:latin typeface="Vidaloka"/>
              <a:ea typeface="Vidaloka"/>
              <a:cs typeface="Vidaloka"/>
              <a:sym typeface="Vidaloka"/>
            </a:endParaRPr>
          </a:p>
          <a:p>
            <a:pPr indent="-19050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idaloka"/>
              <a:buChar char="○"/>
            </a:pP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Slide 3: Review of Project 1 </a:t>
            </a:r>
            <a:endParaRPr sz="1200">
              <a:latin typeface="Vidaloka"/>
              <a:ea typeface="Vidaloka"/>
              <a:cs typeface="Vidaloka"/>
              <a:sym typeface="Vidaloka"/>
            </a:endParaRPr>
          </a:p>
          <a:p>
            <a:pPr indent="-19050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idaloka"/>
              <a:buChar char="○"/>
            </a:pP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Slide 4: Real-Life Scenarios</a:t>
            </a:r>
            <a:endParaRPr sz="1200">
              <a:latin typeface="Vidaloka"/>
              <a:ea typeface="Vidaloka"/>
              <a:cs typeface="Vidaloka"/>
              <a:sym typeface="Vidaloka"/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daloka"/>
              <a:buChar char="●"/>
            </a:pPr>
            <a:r>
              <a:rPr lang="en">
                <a:latin typeface="Vidaloka"/>
                <a:ea typeface="Vidaloka"/>
                <a:cs typeface="Vidaloka"/>
                <a:sym typeface="Vidaloka"/>
              </a:rPr>
              <a:t>Implementation </a:t>
            </a:r>
            <a:r>
              <a:rPr lang="en" sz="1300">
                <a:latin typeface="Vidaloka"/>
                <a:ea typeface="Vidaloka"/>
                <a:cs typeface="Vidaloka"/>
                <a:sym typeface="Vidaloka"/>
              </a:rPr>
              <a:t>(</a:t>
            </a:r>
            <a:r>
              <a:rPr i="1" lang="en" sz="1300">
                <a:latin typeface="Vidaloka"/>
                <a:ea typeface="Vidaloka"/>
                <a:cs typeface="Vidaloka"/>
                <a:sym typeface="Vidaloka"/>
              </a:rPr>
              <a:t>Old</a:t>
            </a:r>
            <a:r>
              <a:rPr lang="en" sz="1300">
                <a:latin typeface="Vidaloka"/>
                <a:ea typeface="Vidaloka"/>
                <a:cs typeface="Vidaloka"/>
                <a:sym typeface="Vidaloka"/>
              </a:rPr>
              <a:t>) </a:t>
            </a:r>
            <a:r>
              <a:rPr i="1" lang="en" sz="1300">
                <a:latin typeface="Vidaloka"/>
                <a:ea typeface="Vidaloka"/>
                <a:cs typeface="Vidaloka"/>
                <a:sym typeface="Vidaloka"/>
              </a:rPr>
              <a:t>(Slides 5-7)</a:t>
            </a:r>
            <a:endParaRPr i="1" sz="1300">
              <a:latin typeface="Vidaloka"/>
              <a:ea typeface="Vidaloka"/>
              <a:cs typeface="Vidaloka"/>
              <a:sym typeface="Vidaloka"/>
            </a:endParaRPr>
          </a:p>
          <a:p>
            <a:pPr indent="-19050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idaloka"/>
              <a:buChar char="○"/>
            </a:pP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Slide 7: Example</a:t>
            </a:r>
            <a:endParaRPr sz="1200">
              <a:latin typeface="Vidaloka"/>
              <a:ea typeface="Vidaloka"/>
              <a:cs typeface="Vidaloka"/>
              <a:sym typeface="Vidaloka"/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idaloka"/>
              <a:buChar char="●"/>
            </a:pPr>
            <a:r>
              <a:rPr lang="en">
                <a:latin typeface="Vidaloka"/>
                <a:ea typeface="Vidaloka"/>
                <a:cs typeface="Vidaloka"/>
                <a:sym typeface="Vidaloka"/>
              </a:rPr>
              <a:t>Animations </a:t>
            </a:r>
            <a:r>
              <a:rPr i="1" lang="en" sz="1300">
                <a:latin typeface="Vidaloka"/>
                <a:ea typeface="Vidaloka"/>
                <a:cs typeface="Vidaloka"/>
                <a:sym typeface="Vidaloka"/>
              </a:rPr>
              <a:t>(Slide 8)</a:t>
            </a:r>
            <a:endParaRPr i="1" sz="1300">
              <a:latin typeface="Vidaloka"/>
              <a:ea typeface="Vidaloka"/>
              <a:cs typeface="Vidaloka"/>
              <a:sym typeface="Vidaloka"/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idaloka"/>
              <a:buChar char="●"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Implementation </a:t>
            </a: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(</a:t>
            </a:r>
            <a:r>
              <a:rPr i="1"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New</a:t>
            </a:r>
            <a:r>
              <a:rPr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) </a:t>
            </a:r>
            <a:r>
              <a:rPr i="1"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(Slides 9-26)</a:t>
            </a:r>
            <a:endParaRPr i="1"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19050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idaloka"/>
              <a:buChar char="○"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Slides 10-19: PID Controllers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19050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idaloka"/>
              <a:buChar char="○"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Slides 20-27: MPC Controller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idaloka"/>
              <a:buChar char="●"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Inputs/Outputs </a:t>
            </a:r>
            <a:r>
              <a:rPr i="1"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(Slide 28)</a:t>
            </a:r>
            <a:endParaRPr i="1"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idaloka"/>
              <a:buChar char="●"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Conclusion – Project 1 </a:t>
            </a:r>
            <a:r>
              <a:rPr i="1"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(</a:t>
            </a:r>
            <a:r>
              <a:rPr i="1"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Slide 29)</a:t>
            </a:r>
            <a:endParaRPr i="1"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idaloka"/>
              <a:buChar char="●"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Conclusion – Project 2 </a:t>
            </a:r>
            <a:r>
              <a:rPr i="1"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(</a:t>
            </a:r>
            <a:r>
              <a:rPr i="1"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Slide 30)</a:t>
            </a:r>
            <a:endParaRPr i="1"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idaloka"/>
              <a:buChar char="●"/>
            </a:pPr>
            <a:r>
              <a:rPr i="1"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Citations </a:t>
            </a:r>
            <a:r>
              <a:rPr i="1" lang="en" sz="13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(Slide 31)</a:t>
            </a:r>
            <a:endParaRPr i="1" sz="13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3"/>
          <p:cNvSpPr/>
          <p:nvPr/>
        </p:nvSpPr>
        <p:spPr>
          <a:xfrm>
            <a:off x="793750" y="1968500"/>
            <a:ext cx="7577700" cy="6243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73"/>
          <p:cNvSpPr txBox="1"/>
          <p:nvPr>
            <p:ph type="title"/>
          </p:nvPr>
        </p:nvSpPr>
        <p:spPr>
          <a:xfrm>
            <a:off x="648400" y="1917650"/>
            <a:ext cx="7868400" cy="7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MPC Controllers Implementation </a:t>
            </a:r>
            <a:endParaRPr sz="4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4"/>
          <p:cNvSpPr txBox="1"/>
          <p:nvPr>
            <p:ph type="title"/>
          </p:nvPr>
        </p:nvSpPr>
        <p:spPr>
          <a:xfrm>
            <a:off x="188675" y="350300"/>
            <a:ext cx="87147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MPC </a:t>
            </a:r>
            <a:r>
              <a:rPr b="1" lang="en"/>
              <a:t>Code (</a:t>
            </a:r>
            <a:r>
              <a:rPr b="1" i="1" lang="en" sz="2800"/>
              <a:t>not including Plotting</a:t>
            </a:r>
            <a:r>
              <a:rPr b="1" lang="en"/>
              <a:t>):</a:t>
            </a:r>
            <a:endParaRPr b="1"/>
          </a:p>
        </p:txBody>
      </p:sp>
      <p:pic>
        <p:nvPicPr>
          <p:cNvPr id="638" name="Google Shape;63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00" y="1141825"/>
            <a:ext cx="4359349" cy="353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073" y="994700"/>
            <a:ext cx="4359359" cy="382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5"/>
          <p:cNvSpPr txBox="1"/>
          <p:nvPr>
            <p:ph type="title"/>
          </p:nvPr>
        </p:nvSpPr>
        <p:spPr>
          <a:xfrm>
            <a:off x="401500" y="4544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Continued…</a:t>
            </a:r>
            <a:endParaRPr b="1"/>
          </a:p>
        </p:txBody>
      </p:sp>
      <p:pic>
        <p:nvPicPr>
          <p:cNvPr id="645" name="Google Shape;64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450" y="583925"/>
            <a:ext cx="3553562" cy="45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MPC examples:</a:t>
            </a:r>
            <a:endParaRPr b="1"/>
          </a:p>
        </p:txBody>
      </p:sp>
      <p:sp>
        <p:nvSpPr>
          <p:cNvPr id="651" name="Google Shape;651;p76"/>
          <p:cNvSpPr txBox="1"/>
          <p:nvPr/>
        </p:nvSpPr>
        <p:spPr>
          <a:xfrm>
            <a:off x="495400" y="1347800"/>
            <a:ext cx="7904700" cy="3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4 </a:t>
            </a:r>
            <a:r>
              <a:rPr b="1"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Examples:</a:t>
            </a:r>
            <a:endParaRPr b="1" i="1" sz="21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(where V is the </a:t>
            </a:r>
            <a:r>
              <a:rPr b="1"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desired velocity</a:t>
            </a:r>
            <a:r>
              <a:rPr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 and W is the </a:t>
            </a:r>
            <a:r>
              <a:rPr b="1"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desired angular velocity</a:t>
            </a:r>
            <a:r>
              <a:rPr i="1"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)</a:t>
            </a:r>
            <a:endParaRPr i="1" sz="21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Vidaloka"/>
              <a:buAutoNum type="arabicPeriod"/>
            </a:pPr>
            <a:r>
              <a:rPr lang="en" sz="21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V = 1 </a:t>
            </a:r>
            <a:endParaRPr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Vidaloka"/>
              <a:buAutoNum type="arabicPeriod"/>
            </a:pPr>
            <a:r>
              <a:rPr lang="en" sz="21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W = 1 (Using 0 for right acceleration and a value for left acceleration)</a:t>
            </a:r>
            <a:endParaRPr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Vidaloka"/>
              <a:buAutoNum type="arabicPeriod"/>
            </a:pPr>
            <a:r>
              <a:rPr lang="en" sz="21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V = -1 </a:t>
            </a:r>
            <a:endParaRPr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Vidaloka"/>
              <a:buAutoNum type="arabicPeriod"/>
            </a:pPr>
            <a:r>
              <a:rPr lang="en" sz="21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W = -1 ( </a:t>
            </a:r>
            <a:r>
              <a:rPr lang="en" sz="21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Using a value for left acceleration and 0 for right acceleration)</a:t>
            </a:r>
            <a:endParaRPr sz="21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7"/>
          <p:cNvSpPr txBox="1"/>
          <p:nvPr>
            <p:ph type="title"/>
          </p:nvPr>
        </p:nvSpPr>
        <p:spPr>
          <a:xfrm>
            <a:off x="643800" y="1089275"/>
            <a:ext cx="25002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EX #1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MPC</a:t>
            </a:r>
            <a:r>
              <a:rPr b="1" lang="en" sz="2200"/>
              <a:t> for V=1 </a:t>
            </a:r>
            <a:endParaRPr b="1" sz="2200"/>
          </a:p>
        </p:txBody>
      </p:sp>
      <p:pic>
        <p:nvPicPr>
          <p:cNvPr id="657" name="Google Shape;65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264" y="0"/>
            <a:ext cx="5189737" cy="33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08525"/>
            <a:ext cx="4850700" cy="18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8"/>
          <p:cNvSpPr txBox="1"/>
          <p:nvPr>
            <p:ph type="title"/>
          </p:nvPr>
        </p:nvSpPr>
        <p:spPr>
          <a:xfrm>
            <a:off x="675975" y="1412500"/>
            <a:ext cx="22479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EX #2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MPC</a:t>
            </a:r>
            <a:r>
              <a:rPr b="1" lang="en" sz="2200"/>
              <a:t> </a:t>
            </a:r>
            <a:r>
              <a:rPr b="1" lang="en" sz="2200"/>
              <a:t>for W=1 </a:t>
            </a:r>
            <a:endParaRPr b="1" sz="2200"/>
          </a:p>
        </p:txBody>
      </p:sp>
      <p:pic>
        <p:nvPicPr>
          <p:cNvPr id="664" name="Google Shape;6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575" y="0"/>
            <a:ext cx="5769425" cy="361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15826"/>
            <a:ext cx="4027079" cy="15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9"/>
          <p:cNvSpPr txBox="1"/>
          <p:nvPr>
            <p:ph type="title"/>
          </p:nvPr>
        </p:nvSpPr>
        <p:spPr>
          <a:xfrm>
            <a:off x="976875" y="989125"/>
            <a:ext cx="21561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EX #3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MPC</a:t>
            </a:r>
            <a:r>
              <a:rPr b="1" lang="en" sz="2200"/>
              <a:t> </a:t>
            </a:r>
            <a:r>
              <a:rPr b="1" lang="en" sz="2200"/>
              <a:t>for V=-1 </a:t>
            </a:r>
            <a:endParaRPr b="1" sz="2200"/>
          </a:p>
        </p:txBody>
      </p:sp>
      <p:pic>
        <p:nvPicPr>
          <p:cNvPr id="671" name="Google Shape;6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850" y="0"/>
            <a:ext cx="5034149" cy="325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56450"/>
            <a:ext cx="4822467" cy="18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0"/>
          <p:cNvSpPr txBox="1"/>
          <p:nvPr>
            <p:ph type="title"/>
          </p:nvPr>
        </p:nvSpPr>
        <p:spPr>
          <a:xfrm>
            <a:off x="918125" y="1127400"/>
            <a:ext cx="22197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EX #4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MPC for W=-1 </a:t>
            </a:r>
            <a:endParaRPr b="1" sz="2200"/>
          </a:p>
        </p:txBody>
      </p:sp>
      <p:pic>
        <p:nvPicPr>
          <p:cNvPr id="678" name="Google Shape;67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350" y="1"/>
            <a:ext cx="4974349" cy="32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58675"/>
            <a:ext cx="4727096" cy="18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1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 and Outputs</a:t>
            </a:r>
            <a:endParaRPr/>
          </a:p>
        </p:txBody>
      </p:sp>
      <p:sp>
        <p:nvSpPr>
          <p:cNvPr id="685" name="Google Shape;685;p81"/>
          <p:cNvSpPr/>
          <p:nvPr/>
        </p:nvSpPr>
        <p:spPr>
          <a:xfrm>
            <a:off x="655150" y="1226375"/>
            <a:ext cx="2464200" cy="17292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 cap="flat" cmpd="sng" w="9525">
            <a:solidFill>
              <a:srgbClr val="B3C3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idaloka"/>
                <a:ea typeface="Vidaloka"/>
                <a:cs typeface="Vidaloka"/>
                <a:sym typeface="Vidaloka"/>
              </a:rPr>
              <a:t>Actuation Devices:</a:t>
            </a:r>
            <a:endParaRPr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Drive Motors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Motor Controllers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PID Controller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MPC Controller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future behavior prediction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6" name="Google Shape;686;p81"/>
          <p:cNvSpPr/>
          <p:nvPr/>
        </p:nvSpPr>
        <p:spPr>
          <a:xfrm>
            <a:off x="655150" y="3079325"/>
            <a:ext cx="2464200" cy="14706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 cap="flat" cmpd="sng" w="9525">
            <a:solidFill>
              <a:srgbClr val="B3C3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Inputs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:</a:t>
            </a:r>
            <a:endParaRPr sz="16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Speed Values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(Typically in 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rpm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m/s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Velocity Values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81"/>
          <p:cNvSpPr/>
          <p:nvPr/>
        </p:nvSpPr>
        <p:spPr>
          <a:xfrm>
            <a:off x="6172700" y="1799325"/>
            <a:ext cx="2464200" cy="19809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 cap="flat" cmpd="sng" w="9525">
            <a:solidFill>
              <a:srgbClr val="B3C3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Vidaloka"/>
                <a:ea typeface="Vidaloka"/>
                <a:cs typeface="Vidaloka"/>
                <a:sym typeface="Vidaloka"/>
              </a:rPr>
              <a:t>CONTROLLED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 Outputs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:</a:t>
            </a:r>
            <a:endParaRPr sz="16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Velocity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Position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Heading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Angular Velocity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81"/>
          <p:cNvSpPr/>
          <p:nvPr/>
        </p:nvSpPr>
        <p:spPr>
          <a:xfrm>
            <a:off x="3339900" y="1251025"/>
            <a:ext cx="2464200" cy="32988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 cap="flat" cmpd="sng" w="9525">
            <a:solidFill>
              <a:srgbClr val="B3C3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Sensors </a:t>
            </a:r>
            <a:r>
              <a:rPr i="1"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(In coordination with our real-life examples)</a:t>
            </a:r>
            <a:endParaRPr i="1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Gyroscope/Accelerometer </a:t>
            </a: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(Part of IMU)</a:t>
            </a:r>
            <a:endParaRPr i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Proximity Sensors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Inertial Measurement Units </a:t>
            </a: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(IMUs)</a:t>
            </a:r>
            <a:endParaRPr i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Temperature Sensors </a:t>
            </a: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(to ensure no overheating)</a:t>
            </a:r>
            <a:endParaRPr i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GPS Modules </a:t>
            </a: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(Especially DDRs operating outside)</a:t>
            </a:r>
            <a:endParaRPr i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(More possible depending on devices needs)</a:t>
            </a:r>
            <a:endParaRPr i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81"/>
          <p:cNvSpPr txBox="1"/>
          <p:nvPr/>
        </p:nvSpPr>
        <p:spPr>
          <a:xfrm>
            <a:off x="5504150" y="4662225"/>
            <a:ext cx="3748800" cy="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Vidaloka"/>
                <a:ea typeface="Vidaloka"/>
                <a:cs typeface="Vidaloka"/>
                <a:sym typeface="Vidaloka"/>
              </a:rPr>
              <a:t>[12] </a:t>
            </a:r>
            <a:r>
              <a:rPr lang="en" sz="8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https://www.wevolver.com/article/sensors-in-robotics-the-common-types</a:t>
            </a:r>
            <a:endParaRPr sz="800"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2"/>
          <p:cNvSpPr txBox="1"/>
          <p:nvPr>
            <p:ph type="title"/>
          </p:nvPr>
        </p:nvSpPr>
        <p:spPr>
          <a:xfrm>
            <a:off x="444450" y="184150"/>
            <a:ext cx="82551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 for Discrete Time Equation modeling – </a:t>
            </a:r>
            <a:r>
              <a:rPr i="1" lang="en" sz="3600"/>
              <a:t>project 1 </a:t>
            </a:r>
            <a:endParaRPr i="1" sz="3600"/>
          </a:p>
        </p:txBody>
      </p:sp>
      <p:sp>
        <p:nvSpPr>
          <p:cNvPr id="695" name="Google Shape;695;p82"/>
          <p:cNvSpPr/>
          <p:nvPr/>
        </p:nvSpPr>
        <p:spPr>
          <a:xfrm>
            <a:off x="655150" y="1454975"/>
            <a:ext cx="2464200" cy="32745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 cap="flat" cmpd="sng" w="9525">
            <a:solidFill>
              <a:srgbClr val="B3C3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idaloka"/>
                <a:ea typeface="Vidaloka"/>
                <a:cs typeface="Vidaloka"/>
                <a:sym typeface="Vidaloka"/>
              </a:rPr>
              <a:t>Limitations:</a:t>
            </a:r>
            <a:endParaRPr sz="18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Mass is not taken into account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Bumps in terrain are not accounted for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Differences in terrain (rocky, incline/decline, etc.)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Friction of the wheels on the surface slowing the DDR down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82"/>
          <p:cNvSpPr/>
          <p:nvPr/>
        </p:nvSpPr>
        <p:spPr>
          <a:xfrm>
            <a:off x="3339900" y="1454975"/>
            <a:ext cx="2464200" cy="32745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 cap="flat" cmpd="sng" w="9525">
            <a:solidFill>
              <a:srgbClr val="B3C3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Vidaloka"/>
                <a:ea typeface="Vidaloka"/>
                <a:cs typeface="Vidaloka"/>
                <a:sym typeface="Vidaloka"/>
              </a:rPr>
              <a:t>Stable </a:t>
            </a:r>
            <a:r>
              <a:rPr lang="en" sz="1900">
                <a:latin typeface="Vidaloka"/>
                <a:ea typeface="Vidaloka"/>
                <a:cs typeface="Vidaloka"/>
                <a:sym typeface="Vidaloka"/>
              </a:rPr>
              <a:t>Behavior</a:t>
            </a:r>
            <a:r>
              <a:rPr lang="en" sz="1700">
                <a:latin typeface="Vidaloka"/>
                <a:ea typeface="Vidaloka"/>
                <a:cs typeface="Vidaloka"/>
                <a:sym typeface="Vidaloka"/>
              </a:rPr>
              <a:t>:</a:t>
            </a:r>
            <a:endParaRPr sz="17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Acceleration (due to it remaining the same throughout the experiment)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82"/>
          <p:cNvSpPr/>
          <p:nvPr/>
        </p:nvSpPr>
        <p:spPr>
          <a:xfrm>
            <a:off x="6052850" y="1454975"/>
            <a:ext cx="2464200" cy="32745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 cap="flat" cmpd="sng" w="9525">
            <a:solidFill>
              <a:srgbClr val="B3C3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idaloka"/>
                <a:ea typeface="Vidaloka"/>
                <a:cs typeface="Vidaloka"/>
                <a:sym typeface="Vidaloka"/>
              </a:rPr>
              <a:t>Uns</a:t>
            </a:r>
            <a:r>
              <a:rPr lang="en" sz="1800">
                <a:latin typeface="Vidaloka"/>
                <a:ea typeface="Vidaloka"/>
                <a:cs typeface="Vidaloka"/>
                <a:sym typeface="Vidaloka"/>
              </a:rPr>
              <a:t>table Behavior:</a:t>
            </a:r>
            <a:endParaRPr sz="18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Dampening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on velocity is not included in our system, therefore; the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velocity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increases with no limit.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"/>
          <p:cNvSpPr txBox="1"/>
          <p:nvPr>
            <p:ph type="title"/>
          </p:nvPr>
        </p:nvSpPr>
        <p:spPr>
          <a:xfrm>
            <a:off x="1397100" y="445025"/>
            <a:ext cx="63498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Drive Robot Review</a:t>
            </a:r>
            <a:endParaRPr/>
          </a:p>
        </p:txBody>
      </p:sp>
      <p:sp>
        <p:nvSpPr>
          <p:cNvPr id="494" name="Google Shape;494;p56"/>
          <p:cNvSpPr txBox="1"/>
          <p:nvPr>
            <p:ph type="title"/>
          </p:nvPr>
        </p:nvSpPr>
        <p:spPr>
          <a:xfrm>
            <a:off x="411950" y="1247375"/>
            <a:ext cx="62928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idaloka"/>
              <a:buChar char="●"/>
            </a:pPr>
            <a:r>
              <a:rPr lang="en" sz="1500"/>
              <a:t>A DDR is a mobile robot system that controls its movement through the differential speed and direction of its two drive wheels.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idaloka"/>
              <a:buChar char="●"/>
            </a:pPr>
            <a:r>
              <a:rPr lang="en" sz="1500"/>
              <a:t>Known for its simplicity and maneuverability.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95" name="Google Shape;495;p56"/>
          <p:cNvSpPr txBox="1"/>
          <p:nvPr>
            <p:ph type="title"/>
          </p:nvPr>
        </p:nvSpPr>
        <p:spPr>
          <a:xfrm>
            <a:off x="360950" y="2387525"/>
            <a:ext cx="4912800" cy="1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idaloka"/>
              <a:buChar char="●"/>
            </a:pPr>
            <a:r>
              <a:rPr lang="en" sz="1500"/>
              <a:t>Our project originally focused on seeing how altering the acceleration of </a:t>
            </a:r>
            <a:r>
              <a:rPr lang="en" sz="1500"/>
              <a:t>each</a:t>
            </a:r>
            <a:r>
              <a:rPr lang="en" sz="1500"/>
              <a:t> individual wheel on our robot affects the velocity, heading and position of our system.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96" name="Google Shape;496;p56"/>
          <p:cNvPicPr preferRelativeResize="0"/>
          <p:nvPr/>
        </p:nvPicPr>
        <p:blipFill rotWithShape="1">
          <a:blip r:embed="rId3">
            <a:alphaModFix/>
          </a:blip>
          <a:srcRect b="0" l="0" r="1234" t="2534"/>
          <a:stretch/>
        </p:blipFill>
        <p:spPr>
          <a:xfrm>
            <a:off x="5463400" y="2087175"/>
            <a:ext cx="3242424" cy="18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3"/>
          <p:cNvSpPr txBox="1"/>
          <p:nvPr>
            <p:ph idx="1" type="subTitle"/>
          </p:nvPr>
        </p:nvSpPr>
        <p:spPr>
          <a:xfrm>
            <a:off x="458600" y="1658050"/>
            <a:ext cx="8519700" cy="29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Vidaloka"/>
              <a:buChar char="●"/>
            </a:pP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MPC appears to be a lot smoother and more accurate.</a:t>
            </a:r>
            <a:endParaRPr sz="1600">
              <a:latin typeface="Vidaloka"/>
              <a:ea typeface="Vidaloka"/>
              <a:cs typeface="Vidaloka"/>
              <a:sym typeface="Vidal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Vidaloka"/>
              <a:buChar char="●"/>
            </a:pP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An MPC is a lot easier to implement since there is no need to 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adjust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 the PID values </a:t>
            </a:r>
            <a:r>
              <a:rPr i="1" lang="en" sz="1600">
                <a:latin typeface="Vidaloka"/>
                <a:ea typeface="Vidaloka"/>
                <a:cs typeface="Vidaloka"/>
                <a:sym typeface="Vidaloka"/>
              </a:rPr>
              <a:t>(Kp, Ki, Kd),</a:t>
            </a:r>
            <a:endParaRPr i="1" sz="1600">
              <a:latin typeface="Vidaloka"/>
              <a:ea typeface="Vidaloka"/>
              <a:cs typeface="Vidaloka"/>
              <a:sym typeface="Vidal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Vidaloka"/>
              <a:buChar char="●"/>
            </a:pP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The model is extremely limited, considering once the model reaches 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the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 target linear or angular velocity it stays at that value.</a:t>
            </a:r>
            <a:endParaRPr sz="1600">
              <a:latin typeface="Vidaloka"/>
              <a:ea typeface="Vidaloka"/>
              <a:cs typeface="Vidaloka"/>
              <a:sym typeface="Vidal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Vidaloka"/>
              <a:buChar char="●"/>
            </a:pP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This makes it hard to model for a positional goal, since the DDR won’t really slow down.</a:t>
            </a:r>
            <a:endParaRPr sz="1600">
              <a:latin typeface="Vidaloka"/>
              <a:ea typeface="Vidaloka"/>
              <a:cs typeface="Vidaloka"/>
              <a:sym typeface="Vidal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Vidaloka"/>
              <a:buChar char="●"/>
            </a:pP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Hard to make a model to reach a desired linear and angular velocity; PIDs might work 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against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 each other.</a:t>
            </a:r>
            <a:endParaRPr sz="1600">
              <a:latin typeface="Vidaloka"/>
              <a:ea typeface="Vidaloka"/>
              <a:cs typeface="Vidaloka"/>
              <a:sym typeface="Vidalok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Vidaloka"/>
              <a:buChar char="●"/>
            </a:pP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Some improvements that could be made on this 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model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 is to have a dampening system on the linear and angular velocity so that the plots appear more realistic . </a:t>
            </a:r>
            <a:r>
              <a:rPr lang="en" sz="1600">
                <a:latin typeface="Vidaloka"/>
                <a:ea typeface="Vidaloka"/>
                <a:cs typeface="Vidaloka"/>
                <a:sym typeface="Vidaloka"/>
              </a:rPr>
              <a:t>This would allow the wheel accelerations to be constantly changed to a value in order to keep at the target. </a:t>
            </a:r>
            <a:endParaRPr sz="16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3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for our PID and MPC controllers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4"/>
          <p:cNvSpPr txBox="1"/>
          <p:nvPr>
            <p:ph type="title"/>
          </p:nvPr>
        </p:nvSpPr>
        <p:spPr>
          <a:xfrm>
            <a:off x="1397100" y="159775"/>
            <a:ext cx="63498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Citations</a:t>
            </a:r>
            <a:endParaRPr sz="4000"/>
          </a:p>
        </p:txBody>
      </p:sp>
      <p:sp>
        <p:nvSpPr>
          <p:cNvPr id="709" name="Google Shape;709;p84"/>
          <p:cNvSpPr txBox="1"/>
          <p:nvPr/>
        </p:nvSpPr>
        <p:spPr>
          <a:xfrm>
            <a:off x="0" y="853475"/>
            <a:ext cx="9144000" cy="3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AquaNaut 200 - 2 - Wheel Drive, Pools up to 16’ x 32’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(n.d.).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https://hayward.com/aquanaut-200-2-wheel-drive-pools-up-to-16-x-32.html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Lydsto. (n.d.). </a:t>
            </a: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Lydsto R5 3000PA Self-Cleaning Robot Vacuum &amp; MoP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https://lydsto.com/products/lydsto-r5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Wikipedia contributors. (2023). Arduino. </a:t>
            </a: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Wikipedia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https://en.wikipedia.org/wiki/Arduino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https://www.amazon.com/perseids-Chassis-Encoder-Wheels-Battery/dp/B07DNXBFQN?th=1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https://microdcmotors.com/product/36mm-12v-24v-dc-rs550-555-motor-high-speed-large-torque-used-for-power-tools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https://42bots.com/tutorials/differential-steering-with-continuous-rotation-servos-and-arduino/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https://www.electricwheelchairsusa.com/products/pride-jazzy-elite-14-front-wheel-drive-power-chair-elite14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https://www.teachengineering.org/lessons/view/cub_mars_lesson02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https://www.youtube.com/watch?v=XG4cODYVbJk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https://www.roboticsbook.org/S52_diffdrive_actions.html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https://blog.pal-robotics.com/omnidirectional-vs-differential-drive-robots/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https://www.wevolver.com/article/sensors-in-robotics-the-common-types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https://en.wikipedia.org/wiki/Differential_wheeled_robot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https://www.techtarget.com/iotagenda/definition/mobile-robot-mobile-robotics#:~:text=While%20the%20industrial%20use%20of,common%20uses%20of%20mobile%20robots.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Real-Life Scenarios</a:t>
            </a:r>
            <a:endParaRPr/>
          </a:p>
        </p:txBody>
      </p:sp>
      <p:sp>
        <p:nvSpPr>
          <p:cNvPr id="502" name="Google Shape;502;p57"/>
          <p:cNvSpPr txBox="1"/>
          <p:nvPr>
            <p:ph type="title"/>
          </p:nvPr>
        </p:nvSpPr>
        <p:spPr>
          <a:xfrm>
            <a:off x="307675" y="1145025"/>
            <a:ext cx="62928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/>
              <a:t>Can be used in many fields:</a:t>
            </a:r>
            <a:endParaRPr sz="1700"/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Warehouse Automation → Helps deliver goods to/from different sections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Agricultural Robots → For crop monitoring and maintenance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Space Exploration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Hazardous environment exploration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Educational Purposes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AND MORE!</a:t>
            </a:r>
            <a:endParaRPr sz="1500"/>
          </a:p>
          <a:p>
            <a:pPr indent="0" lvl="0" marL="45720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03" name="Google Shape;5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925" y="593000"/>
            <a:ext cx="1445701" cy="13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700" y="2259225"/>
            <a:ext cx="1737100" cy="20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Rover Robotics - Lesson - TeachEngineering" id="505" name="Google Shape;50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0725" y="2861700"/>
            <a:ext cx="1996301" cy="14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7"/>
          <p:cNvSpPr/>
          <p:nvPr/>
        </p:nvSpPr>
        <p:spPr>
          <a:xfrm>
            <a:off x="2486000" y="2584068"/>
            <a:ext cx="2559125" cy="666575"/>
          </a:xfrm>
          <a:custGeom>
            <a:rect b="b" l="l" r="r" t="t"/>
            <a:pathLst>
              <a:path extrusionOk="0" h="26663" w="102365">
                <a:moveTo>
                  <a:pt x="0" y="1915"/>
                </a:moveTo>
                <a:cubicBezTo>
                  <a:pt x="11055" y="1877"/>
                  <a:pt x="54664" y="-2178"/>
                  <a:pt x="66331" y="1685"/>
                </a:cubicBezTo>
                <a:cubicBezTo>
                  <a:pt x="77998" y="5549"/>
                  <a:pt x="63997" y="21309"/>
                  <a:pt x="70003" y="25096"/>
                </a:cubicBezTo>
                <a:cubicBezTo>
                  <a:pt x="76009" y="28883"/>
                  <a:pt x="96971" y="24523"/>
                  <a:pt x="102365" y="2440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07" name="Google Shape;507;p57"/>
          <p:cNvSpPr txBox="1"/>
          <p:nvPr/>
        </p:nvSpPr>
        <p:spPr>
          <a:xfrm>
            <a:off x="6674725" y="4283500"/>
            <a:ext cx="4272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idaloka"/>
                <a:ea typeface="Vidaloka"/>
                <a:cs typeface="Vidaloka"/>
                <a:sym typeface="Vidaloka"/>
              </a:rPr>
              <a:t>[8]</a:t>
            </a:r>
            <a:endParaRPr sz="9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08" name="Google Shape;508;p57"/>
          <p:cNvSpPr txBox="1"/>
          <p:nvPr/>
        </p:nvSpPr>
        <p:spPr>
          <a:xfrm>
            <a:off x="8544600" y="4206375"/>
            <a:ext cx="4272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idaloka"/>
                <a:ea typeface="Vidaloka"/>
                <a:cs typeface="Vidaloka"/>
                <a:sym typeface="Vidaloka"/>
              </a:rPr>
              <a:t>[7]</a:t>
            </a:r>
            <a:endParaRPr sz="9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09" name="Google Shape;509;p57"/>
          <p:cNvSpPr txBox="1"/>
          <p:nvPr/>
        </p:nvSpPr>
        <p:spPr>
          <a:xfrm>
            <a:off x="7983675" y="1891475"/>
            <a:ext cx="4272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idaloka"/>
                <a:ea typeface="Vidaloka"/>
                <a:cs typeface="Vidaloka"/>
                <a:sym typeface="Vidaloka"/>
              </a:rPr>
              <a:t>[6]</a:t>
            </a:r>
            <a:endParaRPr sz="9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10" name="Google Shape;510;p57"/>
          <p:cNvSpPr txBox="1"/>
          <p:nvPr/>
        </p:nvSpPr>
        <p:spPr>
          <a:xfrm>
            <a:off x="-45900" y="4550775"/>
            <a:ext cx="74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[13] </a:t>
            </a:r>
            <a:r>
              <a:rPr lang="en" sz="9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and </a:t>
            </a:r>
            <a:r>
              <a:rPr b="1" lang="en" sz="9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[14]</a:t>
            </a:r>
            <a:endParaRPr sz="900"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/>
          <p:nvPr/>
        </p:nvSpPr>
        <p:spPr>
          <a:xfrm>
            <a:off x="112600" y="3600050"/>
            <a:ext cx="2464200" cy="11262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 cap="flat" cmpd="sng" w="9525">
            <a:solidFill>
              <a:srgbClr val="B3C3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58"/>
          <p:cNvSpPr txBox="1"/>
          <p:nvPr>
            <p:ph idx="4294967295" type="subTitle"/>
          </p:nvPr>
        </p:nvSpPr>
        <p:spPr>
          <a:xfrm>
            <a:off x="190150" y="479725"/>
            <a:ext cx="6261900" cy="28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Vidaloka"/>
                <a:ea typeface="Vidaloka"/>
                <a:cs typeface="Vidaloka"/>
                <a:sym typeface="Vidaloka"/>
              </a:rPr>
              <a:t>What </a:t>
            </a:r>
            <a:r>
              <a:rPr lang="en" sz="2500">
                <a:latin typeface="Vidaloka"/>
                <a:ea typeface="Vidaloka"/>
                <a:cs typeface="Vidaloka"/>
                <a:sym typeface="Vidaloka"/>
              </a:rPr>
              <a:t>each variable is:</a:t>
            </a:r>
            <a:endParaRPr sz="2500">
              <a:latin typeface="Vidaloka"/>
              <a:ea typeface="Vidaloka"/>
              <a:cs typeface="Vidaloka"/>
              <a:sym typeface="Vidaloka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Vidaloka"/>
              <a:buChar char="●"/>
            </a:pPr>
            <a:r>
              <a:rPr lang="en" sz="1500">
                <a:latin typeface="Vidaloka"/>
                <a:ea typeface="Vidaloka"/>
                <a:cs typeface="Vidaloka"/>
                <a:sym typeface="Vidaloka"/>
              </a:rPr>
              <a:t>x, y: </a:t>
            </a: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the horizontal and vertical positions of the center of the robot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idaloka"/>
              <a:buChar char="●"/>
            </a:pPr>
            <a:r>
              <a:rPr lang="en" sz="1500">
                <a:solidFill>
                  <a:srgbClr val="374151"/>
                </a:solidFill>
                <a:latin typeface="Vidaloka"/>
                <a:ea typeface="Vidaloka"/>
                <a:cs typeface="Vidaloka"/>
                <a:sym typeface="Vidaloka"/>
              </a:rPr>
              <a:t>Θ̇: </a:t>
            </a: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the angular position (heading) of the robot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idaloka"/>
              <a:buChar char="●"/>
            </a:pP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𝑣:</a:t>
            </a: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 the forward velocity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idaloka"/>
              <a:buChar char="●"/>
            </a:pP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𝑤: </a:t>
            </a: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the angular velocity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idaloka"/>
              <a:buChar char="●"/>
            </a:pP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𝑟: </a:t>
            </a: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radius of the wheel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idaloka"/>
              <a:buChar char="●"/>
            </a:pP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𝑏: </a:t>
            </a: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distance of each wheel to the center of the robot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idaloka"/>
              <a:buChar char="●"/>
            </a:pP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theta(l) and theta(r): </a:t>
            </a: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Angular accelerations of left and right wheel, also the system inputs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17" name="Google Shape;517;p58"/>
          <p:cNvSpPr txBox="1"/>
          <p:nvPr>
            <p:ph idx="4294967295" type="subTitle"/>
          </p:nvPr>
        </p:nvSpPr>
        <p:spPr>
          <a:xfrm>
            <a:off x="190150" y="3635325"/>
            <a:ext cx="23091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Predetermined Values:</a:t>
            </a:r>
            <a:endParaRPr sz="17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	→ </a:t>
            </a:r>
            <a:r>
              <a:rPr lang="en" sz="1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𝑟 : .02 meters</a:t>
            </a:r>
            <a:endParaRPr sz="1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	→ 𝑏 : .05 meters</a:t>
            </a:r>
            <a:endParaRPr sz="1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518" name="Google Shape;5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400" y="914400"/>
            <a:ext cx="28194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Time Format</a:t>
            </a:r>
            <a:endParaRPr/>
          </a:p>
        </p:txBody>
      </p:sp>
      <p:pic>
        <p:nvPicPr>
          <p:cNvPr id="524" name="Google Shape;5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50" y="1350075"/>
            <a:ext cx="39052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0"/>
          <p:cNvSpPr txBox="1"/>
          <p:nvPr>
            <p:ph type="title"/>
          </p:nvPr>
        </p:nvSpPr>
        <p:spPr>
          <a:xfrm>
            <a:off x="0" y="258325"/>
            <a:ext cx="91440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Original Implementation – </a:t>
            </a:r>
            <a:r>
              <a:rPr b="1" lang="en" sz="4200"/>
              <a:t>Example</a:t>
            </a:r>
            <a:endParaRPr b="1" sz="4200"/>
          </a:p>
        </p:txBody>
      </p:sp>
      <p:sp>
        <p:nvSpPr>
          <p:cNvPr id="530" name="Google Shape;530;p60"/>
          <p:cNvSpPr/>
          <p:nvPr/>
        </p:nvSpPr>
        <p:spPr>
          <a:xfrm>
            <a:off x="389200" y="1300725"/>
            <a:ext cx="2673300" cy="33492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Hypothesis</a:t>
            </a:r>
            <a:r>
              <a:rPr lang="en" sz="26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 – </a:t>
            </a:r>
            <a:endParaRPr sz="26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left wheel having higher value than right wheel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775" y="1109625"/>
            <a:ext cx="4352799" cy="40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1"/>
          <p:cNvSpPr/>
          <p:nvPr/>
        </p:nvSpPr>
        <p:spPr>
          <a:xfrm>
            <a:off x="3090000" y="19550"/>
            <a:ext cx="302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7" name="Google Shape;5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475"/>
            <a:ext cx="3172299" cy="237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700" y="238351"/>
            <a:ext cx="3172299" cy="237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68712"/>
            <a:ext cx="3172301" cy="23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00" y="2568725"/>
            <a:ext cx="3172299" cy="237921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/>
          <p:nvPr/>
        </p:nvSpPr>
        <p:spPr>
          <a:xfrm>
            <a:off x="3061200" y="88000"/>
            <a:ext cx="3021600" cy="4401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Vidaloka"/>
                <a:ea typeface="Vidaloka"/>
                <a:cs typeface="Vidaloka"/>
                <a:sym typeface="Vidaloka"/>
              </a:rPr>
              <a:t>Animations</a:t>
            </a:r>
            <a:endParaRPr b="1" sz="23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42" name="Google Shape;542;p61"/>
          <p:cNvSpPr/>
          <p:nvPr/>
        </p:nvSpPr>
        <p:spPr>
          <a:xfrm>
            <a:off x="3564200" y="829600"/>
            <a:ext cx="920700" cy="15567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Time</a:t>
            </a: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 List </a:t>
            </a: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VS</a:t>
            </a: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. </a:t>
            </a:r>
            <a:endParaRPr sz="12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Heading List</a:t>
            </a:r>
            <a:endParaRPr sz="12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43" name="Google Shape;543;p61"/>
          <p:cNvSpPr/>
          <p:nvPr/>
        </p:nvSpPr>
        <p:spPr>
          <a:xfrm>
            <a:off x="4587150" y="829600"/>
            <a:ext cx="920700" cy="15567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X_</a:t>
            </a: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List </a:t>
            </a:r>
            <a:endParaRPr sz="12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VS. </a:t>
            </a:r>
            <a:endParaRPr sz="12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Y_List</a:t>
            </a:r>
            <a:endParaRPr sz="12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44" name="Google Shape;544;p61"/>
          <p:cNvSpPr/>
          <p:nvPr/>
        </p:nvSpPr>
        <p:spPr>
          <a:xfrm>
            <a:off x="3564200" y="3184800"/>
            <a:ext cx="920700" cy="15567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Time List VS. </a:t>
            </a:r>
            <a:endParaRPr sz="12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idaloka"/>
                <a:ea typeface="Vidaloka"/>
                <a:cs typeface="Vidaloka"/>
                <a:sym typeface="Vidaloka"/>
              </a:rPr>
              <a:t>V_List</a:t>
            </a:r>
            <a:endParaRPr sz="12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45" name="Google Shape;545;p61"/>
          <p:cNvSpPr/>
          <p:nvPr/>
        </p:nvSpPr>
        <p:spPr>
          <a:xfrm>
            <a:off x="4587150" y="3184800"/>
            <a:ext cx="920700" cy="15567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Time List VS. 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A</a:t>
            </a: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ng_Vel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List</a:t>
            </a:r>
            <a:endParaRPr sz="12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46" name="Google Shape;546;p61"/>
          <p:cNvSpPr/>
          <p:nvPr/>
        </p:nvSpPr>
        <p:spPr>
          <a:xfrm>
            <a:off x="3172300" y="1143113"/>
            <a:ext cx="583775" cy="471925"/>
          </a:xfrm>
          <a:custGeom>
            <a:rect b="b" l="l" r="r" t="t"/>
            <a:pathLst>
              <a:path extrusionOk="0" h="18877" w="23351">
                <a:moveTo>
                  <a:pt x="23351" y="17628"/>
                </a:moveTo>
                <a:cubicBezTo>
                  <a:pt x="21439" y="17628"/>
                  <a:pt x="13998" y="20291"/>
                  <a:pt x="11881" y="17628"/>
                </a:cubicBezTo>
                <a:cubicBezTo>
                  <a:pt x="9764" y="14965"/>
                  <a:pt x="12631" y="4519"/>
                  <a:pt x="10651" y="1651"/>
                </a:cubicBezTo>
                <a:cubicBezTo>
                  <a:pt x="8671" y="-1217"/>
                  <a:pt x="1775" y="627"/>
                  <a:pt x="0" y="42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47" name="Google Shape;547;p61"/>
          <p:cNvSpPr/>
          <p:nvPr/>
        </p:nvSpPr>
        <p:spPr>
          <a:xfrm>
            <a:off x="3041850" y="3817263"/>
            <a:ext cx="604275" cy="207825"/>
          </a:xfrm>
          <a:custGeom>
            <a:rect b="b" l="l" r="r" t="t"/>
            <a:pathLst>
              <a:path extrusionOk="0" h="8313" w="24171">
                <a:moveTo>
                  <a:pt x="24171" y="8313"/>
                </a:moveTo>
                <a:cubicBezTo>
                  <a:pt x="22737" y="6948"/>
                  <a:pt x="18231" y="598"/>
                  <a:pt x="15568" y="120"/>
                </a:cubicBezTo>
                <a:cubicBezTo>
                  <a:pt x="12905" y="-358"/>
                  <a:pt x="10789" y="4558"/>
                  <a:pt x="8194" y="5445"/>
                </a:cubicBezTo>
                <a:cubicBezTo>
                  <a:pt x="5599" y="6333"/>
                  <a:pt x="1366" y="5445"/>
                  <a:pt x="0" y="5445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48" name="Google Shape;548;p61"/>
          <p:cNvSpPr/>
          <p:nvPr/>
        </p:nvSpPr>
        <p:spPr>
          <a:xfrm>
            <a:off x="5387250" y="1215978"/>
            <a:ext cx="675975" cy="557175"/>
          </a:xfrm>
          <a:custGeom>
            <a:rect b="b" l="l" r="r" t="t"/>
            <a:pathLst>
              <a:path extrusionOk="0" h="22287" w="27039">
                <a:moveTo>
                  <a:pt x="0" y="15271"/>
                </a:moveTo>
                <a:cubicBezTo>
                  <a:pt x="2185" y="16364"/>
                  <a:pt x="10037" y="24216"/>
                  <a:pt x="13110" y="21826"/>
                </a:cubicBezTo>
                <a:cubicBezTo>
                  <a:pt x="16183" y="19436"/>
                  <a:pt x="16115" y="3936"/>
                  <a:pt x="18436" y="932"/>
                </a:cubicBezTo>
                <a:cubicBezTo>
                  <a:pt x="20758" y="-2072"/>
                  <a:pt x="25605" y="3322"/>
                  <a:pt x="27039" y="380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49" name="Google Shape;549;p61"/>
          <p:cNvSpPr/>
          <p:nvPr/>
        </p:nvSpPr>
        <p:spPr>
          <a:xfrm>
            <a:off x="5325800" y="3642511"/>
            <a:ext cx="737425" cy="1058150"/>
          </a:xfrm>
          <a:custGeom>
            <a:rect b="b" l="l" r="r" t="t"/>
            <a:pathLst>
              <a:path extrusionOk="0" h="42326" w="29497">
                <a:moveTo>
                  <a:pt x="0" y="32510"/>
                </a:moveTo>
                <a:cubicBezTo>
                  <a:pt x="2117" y="33944"/>
                  <a:pt x="9832" y="45961"/>
                  <a:pt x="12700" y="41113"/>
                </a:cubicBezTo>
                <a:cubicBezTo>
                  <a:pt x="15568" y="36265"/>
                  <a:pt x="14408" y="9978"/>
                  <a:pt x="17207" y="3423"/>
                </a:cubicBezTo>
                <a:cubicBezTo>
                  <a:pt x="20007" y="-3132"/>
                  <a:pt x="27449" y="2057"/>
                  <a:pt x="29497" y="1784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50" name="Google Shape;550;p61"/>
          <p:cNvSpPr txBox="1"/>
          <p:nvPr/>
        </p:nvSpPr>
        <p:spPr>
          <a:xfrm>
            <a:off x="3564200" y="2568700"/>
            <a:ext cx="23454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Right Acceleration = 2  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Left acceleration = 3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"/>
          <p:cNvSpPr/>
          <p:nvPr/>
        </p:nvSpPr>
        <p:spPr>
          <a:xfrm>
            <a:off x="2578150" y="2650850"/>
            <a:ext cx="1244700" cy="5187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62"/>
          <p:cNvSpPr/>
          <p:nvPr/>
        </p:nvSpPr>
        <p:spPr>
          <a:xfrm>
            <a:off x="5839925" y="1977750"/>
            <a:ext cx="952500" cy="5187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62"/>
          <p:cNvSpPr txBox="1"/>
          <p:nvPr>
            <p:ph type="title"/>
          </p:nvPr>
        </p:nvSpPr>
        <p:spPr>
          <a:xfrm>
            <a:off x="1248450" y="1605300"/>
            <a:ext cx="6647100" cy="19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Implementation of PID and MPC controllers</a:t>
            </a:r>
            <a:endParaRPr sz="4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